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2" roundtripDataSignature="AMtx7mhlLQEP49+Wgk9aKDB8tVP8ttmg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7" y="-232"/>
            <a:ext cx="12221736" cy="685846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"/>
          <p:cNvSpPr/>
          <p:nvPr/>
        </p:nvSpPr>
        <p:spPr>
          <a:xfrm>
            <a:off x="0" y="0"/>
            <a:ext cx="599089" cy="3074276"/>
          </a:xfrm>
          <a:prstGeom prst="rect">
            <a:avLst/>
          </a:prstGeom>
          <a:solidFill>
            <a:srgbClr val="7500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B W7\Dropbox\My PC (GABW7-PC)\Documents\Gabs\CIVILSOLO\CIVILSOLO AMBIENTAL MATERIAIS\Entrega_Civilsolo Ambiental\Entrega_Civilsolo Ambiental\Logotipo CS_ambiental\PNG (fdo transparente)\Logotipo_CS Ambiental_Negativo Oliva.png" id="86" name="Google Shape;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0941" y="4325236"/>
            <a:ext cx="5792590" cy="186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/>
          <p:nvPr/>
        </p:nvSpPr>
        <p:spPr>
          <a:xfrm>
            <a:off x="8426548" y="0"/>
            <a:ext cx="3765452" cy="6858000"/>
          </a:xfrm>
          <a:prstGeom prst="rect">
            <a:avLst/>
          </a:prstGeom>
          <a:solidFill>
            <a:srgbClr val="7500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0"/>
            <a:ext cx="576775" cy="6858000"/>
          </a:xfrm>
          <a:prstGeom prst="rect">
            <a:avLst/>
          </a:prstGeom>
          <a:solidFill>
            <a:srgbClr val="606B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1028025" y="624200"/>
            <a:ext cx="44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rgbClr val="606B26"/>
                </a:solidFill>
                <a:latin typeface="Calibri"/>
                <a:ea typeface="Calibri"/>
                <a:cs typeface="Calibri"/>
                <a:sym typeface="Calibri"/>
              </a:rPr>
              <a:t>ENSAIOS DE CPTu</a:t>
            </a:r>
            <a:endParaRPr b="1" i="0" sz="3600" u="none" cap="none" strike="noStrike">
              <a:solidFill>
                <a:srgbClr val="606B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1028025" y="1720800"/>
            <a:ext cx="525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CIVILSOLO AMBIENTAL executa Ensaios de CPTu, também conhecidos como Piezocone. Trata-se de uma ferramenta de investigação ambiental de alta resolução que fornece os seguintes serviços: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 b="14633" l="53658" r="3346" t="31300"/>
          <a:stretch/>
        </p:blipFill>
        <p:spPr>
          <a:xfrm>
            <a:off x="6810703" y="2238703"/>
            <a:ext cx="5144814" cy="3704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GAB W7\Dropbox\My PC (GABW7-PC)\Documents\Gabs\CIVILSOLO\CIVILSOLO AMBIENTAL MATERIAIS\Entrega_Civilsolo Ambiental\Entrega_Civilsolo Ambiental\Logotipo CS_ambiental\PNG (fdo transparente)\Logotipo_CS Ambiental_Negativo Oliva.png"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8751" y="0"/>
            <a:ext cx="5253249" cy="168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5517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/>
        </p:nvSpPr>
        <p:spPr>
          <a:xfrm>
            <a:off x="1211600" y="2921400"/>
            <a:ext cx="5144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Estratigrafia detalhada do solo,  determinando a heterogeneidade do  meio;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Condutividade hidráulica das camadas de  interesse (perfil hidroestratigráfico), a partir da execução de ensaios  de dissipação de excesso de poropressão;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Identificação do nível d’água.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8426548" y="0"/>
            <a:ext cx="3765452" cy="6858000"/>
          </a:xfrm>
          <a:prstGeom prst="rect">
            <a:avLst/>
          </a:prstGeom>
          <a:solidFill>
            <a:srgbClr val="7500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 imagem contendo Texto&#10;&#10;Descrição gerada automaticamente" id="104" name="Google Shape;104;p6"/>
          <p:cNvPicPr preferRelativeResize="0"/>
          <p:nvPr/>
        </p:nvPicPr>
        <p:blipFill rotWithShape="1">
          <a:blip r:embed="rId3">
            <a:alphaModFix/>
          </a:blip>
          <a:srcRect b="81707" l="74068" r="3605" t="5962"/>
          <a:stretch/>
        </p:blipFill>
        <p:spPr>
          <a:xfrm>
            <a:off x="7579341" y="2439170"/>
            <a:ext cx="2013225" cy="6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/>
          <p:cNvPicPr preferRelativeResize="0"/>
          <p:nvPr/>
        </p:nvPicPr>
        <p:blipFill rotWithShape="1">
          <a:blip r:embed="rId4">
            <a:alphaModFix/>
          </a:blip>
          <a:srcRect b="16260" l="57644" r="5775" t="31301"/>
          <a:stretch/>
        </p:blipFill>
        <p:spPr>
          <a:xfrm>
            <a:off x="6826469" y="2083315"/>
            <a:ext cx="5142315" cy="422289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/>
        </p:nvSpPr>
        <p:spPr>
          <a:xfrm>
            <a:off x="1060225" y="2477025"/>
            <a:ext cx="5253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realização dos ensaios, crava-se no terreno uma ponteira cônica de aço instrumentada com diversos sensores a uma velocidade constante de 2 cm/s, com auxílio de um equipamento hidráulico e hastes padronizadas.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informações do CPTu são processadas eletronicamente por um computador acoplado no equipamento, capaz de informar em tempo real os valores de resistências de ponta, atrito lateral e poropressão do solo em função da profundidade.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1065150" y="591375"/>
            <a:ext cx="4340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606B26"/>
                </a:solidFill>
                <a:latin typeface="Calibri"/>
                <a:ea typeface="Calibri"/>
                <a:cs typeface="Calibri"/>
                <a:sym typeface="Calibri"/>
              </a:rPr>
              <a:t>COMO FUNCIONAM OS ENSAIOS?</a:t>
            </a:r>
            <a:endParaRPr b="1" i="0" sz="3600" u="none" cap="none" strike="noStrike">
              <a:solidFill>
                <a:srgbClr val="606B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0" y="0"/>
            <a:ext cx="576775" cy="6858000"/>
          </a:xfrm>
          <a:prstGeom prst="rect">
            <a:avLst/>
          </a:prstGeom>
          <a:solidFill>
            <a:srgbClr val="606B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B W7\Dropbox\My PC (GABW7-PC)\Documents\Gabs\CIVILSOLO\CIVILSOLO AMBIENTAL MATERIAIS\Entrega_Civilsolo Ambiental\Entrega_Civilsolo Ambiental\Logotipo CS_ambiental\PNG (fdo transparente)\Logotipo_CS Ambiental_Negativo Oliva.png" id="109" name="Google Shape;10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8751" y="0"/>
            <a:ext cx="5253249" cy="168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551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/>
        </p:nvSpPr>
        <p:spPr>
          <a:xfrm>
            <a:off x="1154350" y="1981200"/>
            <a:ext cx="51816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41300" marR="767080" rtl="0" algn="just">
              <a:lnSpc>
                <a:spcPct val="117500"/>
              </a:lnSpc>
              <a:spcBef>
                <a:spcPts val="9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as zonas  preferenciais de fluxo;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5880" rtl="0" algn="just">
              <a:lnSpc>
                <a:spcPct val="1175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zonas confinantes  que podem funcionar como  fontes secundárias de  contaminação e/ou aquitarde;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080" rtl="0" algn="just">
              <a:lnSpc>
                <a:spcPct val="1175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Orientar a instalação de poços  de monitoramento com seções  filtrantes nas posições exatas de  modo a obter dados  hidrogeológicos da camada de  interesse;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080" rtl="0" algn="just">
              <a:lnSpc>
                <a:spcPct val="1175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os alvos de coleta de  forma precisa, reduzindo a  quantidade de ensaios em  laboratório e o tempo total  gasto no programa de  investigação ambiental.</a:t>
            </a:r>
            <a:endParaRPr/>
          </a:p>
          <a:p>
            <a:pPr indent="-114300" lvl="0" marL="241300" marR="5080" rtl="0" algn="l">
              <a:lnSpc>
                <a:spcPct val="1175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1082625" y="432925"/>
            <a:ext cx="493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rgbClr val="606B26"/>
                </a:solidFill>
                <a:latin typeface="Calibri"/>
                <a:ea typeface="Calibri"/>
                <a:cs typeface="Calibri"/>
                <a:sym typeface="Calibri"/>
              </a:rPr>
              <a:t>OS ENSAIOS DE  PIEZOCONE PERMITEM:</a:t>
            </a:r>
            <a:endParaRPr b="1" i="0" sz="3600" u="none" cap="none" strike="noStrike">
              <a:solidFill>
                <a:srgbClr val="606B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8426548" y="0"/>
            <a:ext cx="3765452" cy="6858000"/>
          </a:xfrm>
          <a:prstGeom prst="rect">
            <a:avLst/>
          </a:prstGeom>
          <a:solidFill>
            <a:srgbClr val="7500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0"/>
            <a:ext cx="576775" cy="6858000"/>
          </a:xfrm>
          <a:prstGeom prst="rect">
            <a:avLst/>
          </a:prstGeom>
          <a:solidFill>
            <a:srgbClr val="606B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6890634" y="2168442"/>
            <a:ext cx="5080648" cy="37909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B W7\Dropbox\My PC (GABW7-PC)\Documents\Gabs\CIVILSOLO\CIVILSOLO AMBIENTAL MATERIAIS\Entrega_Civilsolo Ambiental\Entrega_Civilsolo Ambiental\Logotipo CS_ambiental\PNG (fdo transparente)\Logotipo_CS Ambiental_Negativo Oliva.png" id="120" name="Google Shape;1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8751" y="0"/>
            <a:ext cx="5253249" cy="168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551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/>
        </p:nvSpPr>
        <p:spPr>
          <a:xfrm>
            <a:off x="934325" y="2064475"/>
            <a:ext cx="53844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469265" marR="8890" rtl="0" algn="just">
              <a:lnSpc>
                <a:spcPct val="117500"/>
              </a:lnSpc>
              <a:spcBef>
                <a:spcPts val="9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Fornece informações em escalas de centímetros adequadas às  heterogeneidades do subsolo;</a:t>
            </a:r>
            <a:endParaRPr/>
          </a:p>
          <a:p>
            <a:pPr indent="-228600" lvl="0" marL="469265" marR="9525" rtl="0" algn="just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 as incertezas associadas aos sistemas de fluxo de águas  subterrâneas;</a:t>
            </a:r>
            <a:endParaRPr/>
          </a:p>
          <a:p>
            <a:pPr indent="-228600" lvl="0" marL="469265" marR="8890" rtl="0" algn="just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ensaios podem ser executados em espaços cobertos e restritos  de indústrias e postos de gasolina;</a:t>
            </a:r>
            <a:endParaRPr/>
          </a:p>
          <a:p>
            <a:pPr indent="-228600" lvl="0" marL="469265" marR="6985" rtl="0" algn="just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determinar a direção e velocidade da migração dos contaminantes na água subterrânea a partir da definição do perfil hidroestratigráfico</a:t>
            </a: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  <a:p>
            <a:pPr indent="-228600" lvl="0" marL="469265" marR="5080" rtl="0" algn="just">
              <a:lnSpc>
                <a:spcPct val="1175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❖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menor necessidade de escavação do solo, há redução da  contaminação do local investigado.</a:t>
            </a:r>
            <a:endParaRPr/>
          </a:p>
        </p:txBody>
      </p:sp>
      <p:sp>
        <p:nvSpPr>
          <p:cNvPr id="127" name="Google Shape;127;p8"/>
          <p:cNvSpPr txBox="1"/>
          <p:nvPr/>
        </p:nvSpPr>
        <p:spPr>
          <a:xfrm>
            <a:off x="1065150" y="503225"/>
            <a:ext cx="442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606B26"/>
                </a:solidFill>
                <a:latin typeface="Calibri"/>
                <a:ea typeface="Calibri"/>
                <a:cs typeface="Calibri"/>
                <a:sym typeface="Calibri"/>
              </a:rPr>
              <a:t>VANTAGENS DESTE ENSAIO:</a:t>
            </a:r>
            <a:endParaRPr b="1" i="0" sz="3600" u="none" cap="none" strike="noStrike">
              <a:solidFill>
                <a:srgbClr val="606B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8426548" y="0"/>
            <a:ext cx="3765452" cy="6858000"/>
          </a:xfrm>
          <a:prstGeom prst="rect">
            <a:avLst/>
          </a:prstGeom>
          <a:solidFill>
            <a:srgbClr val="7500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B W7\Downloads\WhatsApp Image 2021-11-18 at 10.47.23.jpeg" id="129" name="Google Shape;129;p8"/>
          <p:cNvPicPr preferRelativeResize="0"/>
          <p:nvPr/>
        </p:nvPicPr>
        <p:blipFill rotWithShape="1">
          <a:blip r:embed="rId3">
            <a:alphaModFix/>
          </a:blip>
          <a:srcRect b="19540" l="2381" r="2679" t="19448"/>
          <a:stretch/>
        </p:blipFill>
        <p:spPr>
          <a:xfrm>
            <a:off x="6936828" y="2522483"/>
            <a:ext cx="5029200" cy="3231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GAB W7\Dropbox\My PC (GABW7-PC)\Documents\Gabs\CIVILSOLO\CIVILSOLO AMBIENTAL MATERIAIS\Entrega_Civilsolo Ambiental\Entrega_Civilsolo Ambiental\Logotipo CS_ambiental\PNG (fdo transparente)\Logotipo_CS Ambiental_Negativo Oliva.png" id="130" name="Google Shape;13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8751" y="0"/>
            <a:ext cx="5253249" cy="168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551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9"/>
          <p:cNvSpPr txBox="1"/>
          <p:nvPr/>
        </p:nvSpPr>
        <p:spPr>
          <a:xfrm>
            <a:off x="2305539" y="2629848"/>
            <a:ext cx="2991675" cy="1169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Nossa equipe está preparada para investigar a sua área. Entre em contato conosco e peça um orçamento.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9"/>
          <p:cNvSpPr txBox="1"/>
          <p:nvPr/>
        </p:nvSpPr>
        <p:spPr>
          <a:xfrm>
            <a:off x="2620859" y="3901702"/>
            <a:ext cx="1557007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 </a:t>
            </a:r>
            <a:r>
              <a:rPr b="1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4521-3500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9"/>
          <p:cNvSpPr txBox="1"/>
          <p:nvPr/>
        </p:nvSpPr>
        <p:spPr>
          <a:xfrm>
            <a:off x="2636623" y="4292157"/>
            <a:ext cx="1651601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 </a:t>
            </a:r>
            <a:r>
              <a:rPr b="1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97203-3539</a:t>
            </a:r>
            <a:endParaRPr b="1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2337070" y="4663384"/>
            <a:ext cx="3070497" cy="16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@civilsoloambiental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www.civilsolo.com.br/ambiental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Rua Fortunato Mori, 280, Bairro                           Vianelo, Jundiaí-SP</a:t>
            </a:r>
            <a:endParaRPr/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4">
            <a:alphaModFix/>
          </a:blip>
          <a:srcRect b="30833" l="19041" r="79214" t="63329"/>
          <a:stretch/>
        </p:blipFill>
        <p:spPr>
          <a:xfrm>
            <a:off x="2321450" y="3862552"/>
            <a:ext cx="358688" cy="48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 rotWithShape="1">
          <a:blip r:embed="rId5">
            <a:alphaModFix/>
          </a:blip>
          <a:srcRect b="27323" l="18460" r="78952" t="69165"/>
          <a:stretch/>
        </p:blipFill>
        <p:spPr>
          <a:xfrm>
            <a:off x="2282082" y="4319753"/>
            <a:ext cx="476884" cy="333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GAB W7\Dropbox\My PC (GABW7-PC)\Documents\Gabs\CIVILSOLO\CIVILSOLO AMBIENTAL MATERIAIS\Entrega_Civilsolo Ambiental\Entrega_Civilsolo Ambiental\Logotipo CS_ambiental\PNG (fdo transparente)\Logotipo_CS Ambiental_Negativo Oliva.png" id="143" name="Google Shape;14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3896" y="1143000"/>
            <a:ext cx="5253251" cy="168690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/>
          <p:nvPr/>
        </p:nvSpPr>
        <p:spPr>
          <a:xfrm>
            <a:off x="11577150" y="3799375"/>
            <a:ext cx="599100" cy="3074400"/>
          </a:xfrm>
          <a:prstGeom prst="rect">
            <a:avLst/>
          </a:prstGeom>
          <a:solidFill>
            <a:srgbClr val="7500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2021-05-28T18:35:38Z</dcterms:created>
  <dc:creator>CIVIL</dc:creator>
</cp:coreProperties>
</file>